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4030" r:id="rId3"/>
  </p:sldMasterIdLst>
  <p:notesMasterIdLst>
    <p:notesMasterId r:id="rId40"/>
  </p:notesMasterIdLst>
  <p:handoutMasterIdLst>
    <p:handoutMasterId r:id="rId41"/>
  </p:handoutMasterIdLst>
  <p:sldIdLst>
    <p:sldId id="29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8" r:id="rId31"/>
    <p:sldId id="289" r:id="rId32"/>
    <p:sldId id="290" r:id="rId33"/>
    <p:sldId id="300" r:id="rId34"/>
    <p:sldId id="297" r:id="rId35"/>
    <p:sldId id="296" r:id="rId36"/>
    <p:sldId id="292" r:id="rId37"/>
    <p:sldId id="293" r:id="rId38"/>
    <p:sldId id="29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31" autoAdjust="0"/>
  </p:normalViewPr>
  <p:slideViewPr>
    <p:cSldViewPr>
      <p:cViewPr varScale="1">
        <p:scale>
          <a:sx n="46" d="100"/>
          <a:sy n="46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notesViewPr>
    <p:cSldViewPr>
      <p:cViewPr varScale="1">
        <p:scale>
          <a:sx n="54" d="100"/>
          <a:sy n="54" d="100"/>
        </p:scale>
        <p:origin x="-261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gapDepth val="0"/>
        <c:shape val="box"/>
        <c:axId val="121340288"/>
        <c:axId val="121341824"/>
        <c:axId val="0"/>
      </c:bar3DChart>
      <c:catAx>
        <c:axId val="121340288"/>
        <c:scaling>
          <c:orientation val="minMax"/>
        </c:scaling>
        <c:axPos val="b"/>
        <c:tickLblPos val="low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341824"/>
        <c:crosses val="autoZero"/>
        <c:auto val="1"/>
        <c:lblAlgn val="ctr"/>
        <c:lblOffset val="100"/>
        <c:tickMarkSkip val="1"/>
      </c:catAx>
      <c:valAx>
        <c:axId val="121341824"/>
        <c:scaling>
          <c:orientation val="minMax"/>
        </c:scaling>
        <c:axPos val="l"/>
        <c:majorGridlines>
          <c:spPr>
            <a:ln w="3046">
              <a:solidFill>
                <a:schemeClr val="tx1"/>
              </a:solidFill>
              <a:prstDash val="solid"/>
            </a:ln>
          </c:spPr>
        </c:majorGridlines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340288"/>
        <c:crosses val="autoZero"/>
        <c:crossBetween val="between"/>
      </c:valAx>
      <c:spPr>
        <a:noFill/>
        <a:ln w="24368">
          <a:noFill/>
        </a:ln>
      </c:spPr>
    </c:plotArea>
    <c:legend>
      <c:legendPos val="r"/>
      <c:layout>
        <c:manualLayout>
          <c:xMode val="edge"/>
          <c:yMode val="edge"/>
          <c:x val="0.77829099307159377"/>
          <c:y val="0.39959016393442653"/>
          <c:w val="0.21247113163972295"/>
          <c:h val="0.20081967213114754"/>
        </c:manualLayout>
      </c:layout>
      <c:spPr>
        <a:noFill/>
        <a:ln w="304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8100" y="39688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Principles and Elements of Design Applied to Architecture</a:t>
            </a:r>
            <a:endParaRPr lang="en-US" sz="1200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730625" y="396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Civil Engineering and Architecture</a:t>
            </a:r>
            <a:endParaRPr lang="en-US" sz="1200" baseline="30000" dirty="0"/>
          </a:p>
          <a:p>
            <a:pPr eaLnBrk="1" hangingPunct="1">
              <a:defRPr/>
            </a:pPr>
            <a:r>
              <a:rPr lang="en-US" sz="1200" dirty="0"/>
              <a:t>Unit </a:t>
            </a:r>
            <a:r>
              <a:rPr lang="en-US" sz="1200" dirty="0" smtClean="0"/>
              <a:t>1 </a:t>
            </a:r>
            <a:r>
              <a:rPr lang="en-US" sz="1200" dirty="0"/>
              <a:t>– </a:t>
            </a:r>
            <a:r>
              <a:rPr lang="en-US" sz="1200" dirty="0" smtClean="0"/>
              <a:t>Lesson 1.1– History of Civil Engineering and  Architecture</a:t>
            </a:r>
            <a:endParaRPr lang="en-US" sz="12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9213" y="8545513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Project Lead The Way, Inc.</a:t>
            </a:r>
            <a:endParaRPr lang="en-US" sz="1200" baseline="30000" dirty="0"/>
          </a:p>
          <a:p>
            <a:pPr eaLnBrk="1" hangingPunct="1">
              <a:defRPr/>
            </a:pPr>
            <a:r>
              <a:rPr lang="en-US" sz="1200" dirty="0"/>
              <a:t>Copyright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81425" y="86407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64AE5AA-AC23-4864-8782-29B5239E6F9A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7348205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581400" y="76200"/>
            <a:ext cx="3200400" cy="533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Civil Engineering and Architecture </a:t>
            </a:r>
          </a:p>
          <a:p>
            <a:pPr>
              <a:defRPr/>
            </a:pPr>
            <a:r>
              <a:rPr lang="en-US"/>
              <a:t>Unit 1- Lesson 1.1 -History of Civil Engineering and Architecture</a:t>
            </a:r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Principles and Elements of Design Applied to Architecture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762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  Copyright 2010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3810000" y="86106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8CF454-500E-40EC-84EF-4A1EDCD8B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999292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2560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87EC6-C676-40A6-B944-C1EEBB4D7C1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560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2560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4116265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44037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0A711A-8678-4D80-8345-A344793BD26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44038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44039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55949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4608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BFFF6E-DB90-4D4B-8B1D-55936BA2A92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4608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4608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407413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4813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DC51A-938B-46C1-BE58-A2A307DF3E3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4813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4813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44206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5018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395152-B1F2-42BB-8E8A-C50B2CB12E3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018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5018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63949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52229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A4EB73-0015-4EB9-87E9-100D960BCD9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30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52231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73677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54277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05C0BC-5D90-4660-9BA3-153219F5602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54278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54279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544330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5632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55FCE-B501-4E9F-B2CB-88BF8BB6D5E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5632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5632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98750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5837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3C7D91-4FFA-45D0-99DF-E052484DDAE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837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5837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824590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6042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524C4-56E4-41AC-9ABA-3037EAC2AB14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6042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6042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86204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62469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E8D3FE-B915-443B-A4CE-78BE5DDB4596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62470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62471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48062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2765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9D4F54-7E6B-4A11-A331-2027FA92C51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765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2765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601173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64517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209BB-3C17-41E5-816E-ADDEB9FA5605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64518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64519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19469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6656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AFC77E-879D-497D-9A49-1A04CFFD76A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6656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6656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890504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6861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5F5E1-9EEC-445A-8DD6-FDC8B3C7C58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6861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6861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895730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7066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34532A-E655-468D-A879-B9142EC865CB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7066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7066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577958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72709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83D05-2A7D-445D-A0A5-FC2DE39A856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2710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72711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893894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7680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8996B5-4E8F-421D-BF97-83CEC1F1523C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7680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7680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397972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7885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BD80A1-67DF-435B-81AF-F0AA8E4F6CE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7885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7885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46200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8090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E200EF-209D-425B-806D-93399D332750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8090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8090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908376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82949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0C2CFC-7CC9-419B-8F00-1377115B3E10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82950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82951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4091054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4996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84997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1FE768-1F52-4639-9A8E-CA2C92D88ACF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84998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84999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30931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DAABF6-C40C-468E-BF1B-F83AA78F4E0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70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2970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497626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90117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83444-DAD6-4B13-A721-744A81854154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90118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90119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707783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6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9216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68EF62-0AFE-4AA4-B9EE-DE666EAE477F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9216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9216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552110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421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9421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10321-DE3D-4303-B3C7-6CF0902B308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9421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9421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543288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9626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A24693-6A19-48F9-B12D-0F98289D82CF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9626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9626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0617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31749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301FD-DD08-45F1-8567-8E91D03DD32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1750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31751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16723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33797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44F76-3373-4380-807E-0E73B365AAC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3798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33799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78681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3584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82562-E13B-45FD-A723-B33A16DB704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5846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35847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429174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37893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C7D17-2A9E-4029-BB3D-AD3E8920167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7894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37895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3285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7A26E-E76C-4610-88C1-81122D6192E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9942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39943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67265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Civil Engineering and Architecture </a:t>
            </a:r>
          </a:p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Unit 1- Lesson 1.1 -History of Civil Engineering and Architecture</a:t>
            </a:r>
          </a:p>
        </p:txBody>
      </p:sp>
      <p:sp>
        <p:nvSpPr>
          <p:cNvPr id="41989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15B9D-F2EE-49CD-ACE4-797335F1847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41990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Project Lead the Way, Inc  Copyright 2010</a:t>
            </a:r>
          </a:p>
        </p:txBody>
      </p:sp>
      <p:sp>
        <p:nvSpPr>
          <p:cNvPr id="41991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Principles and Elements of Design Applied to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80102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251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20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1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82A0-C687-486C-9987-38753C0FC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0857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3991-CC2F-4382-ABFA-E00168E1B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2974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0113-6D21-4510-BBC2-21F20299B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8275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AF13-57E4-4433-B00B-A0B35A21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459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99A13-95A4-4921-940B-822ECCB7D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5699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538C-1A92-4749-84A1-3914BF4BF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8635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8F71-324D-4EC3-93CA-34A588B5F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35852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54F-9E09-4B66-A95E-95E06E6F1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4004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725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0BD7-A8E1-400F-89A9-0F46F2ACF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5992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5FA9-115E-4F40-8B5D-D1E8AB4A4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36867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0BE76-4066-4865-9876-0D20DD270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24195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PLTW_MT_L_3C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6B50-2F39-4C46-85C3-C8C08F305943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E9DDE-7D49-45E1-9373-02BA8FA20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051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BD4B-C86D-475D-B1C1-307B846208C4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5A41-46EB-4ED1-B465-491FDBC42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2807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46D8-6D81-4BED-A044-16E20A214E1F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4045-E72F-44D4-B488-B7589C684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600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EE40-24E1-4549-93AD-1D59267F2080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01E9-C4E9-4436-9DBB-5B53F7190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521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C587-14A3-4CE3-83C2-19CF2872331B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5C54-ED07-4011-B734-01F114344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2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FF6F-9C6A-49E2-873B-F12F9DA699E4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0B74-38FE-4E8D-943D-DAC45187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109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F435-92C4-4851-89AC-BC8FC8E91E3A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2548-E26B-44FD-ACA1-C5F916C12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3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96069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4E2D-0094-4B7A-BC1B-1F9D04414D2E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244C-76CC-4411-A3D7-6C4701E01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791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2862-2F2D-4CE5-93A6-05E495A761E4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6E36-756B-4FAC-91E1-007E7882C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395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C74-28DB-49A6-93D8-82B798617198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0007-E32C-4E90-B808-666E68CE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354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AE7F-78EC-4541-BD2A-391105D43325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6E15-85D6-48AD-9114-655DC9D9B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371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45C9-4F2E-4FE9-88F0-8EE2E700F690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F47A-9CE0-4D5C-A338-CDC164D2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358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FE98-DA0A-4ACA-B78B-437645D3E156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BB06-5AA2-441D-8726-9B20591FD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780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0077-8864-4A5E-8BF2-2D6E495D9744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0748-996F-4FC9-90E4-D753D1961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322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0A66-2361-4E1D-8D3E-87623D24DF4A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CA23-F311-4BCE-A122-31C995054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669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7F5E-76BC-4CA0-BA7A-1111623D3A2E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39DB-2C05-408A-B3BA-166EAA7BD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855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E9C-80A8-498A-9595-0BC0C79516BE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FC09-24DF-4EA9-828D-E23999BF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17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64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90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4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274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3534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428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C0ECC44-098D-41D3-AFB0-AE45E5E4C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B65668-A792-470A-8A09-B5914ECE81D7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8725F51-7716-4008-9D16-2A940BD57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  <p:sldLayoutId id="2147484500" r:id="rId14"/>
    <p:sldLayoutId id="2147484501" r:id="rId15"/>
    <p:sldLayoutId id="2147484502" r:id="rId16"/>
    <p:sldLayoutId id="214748450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5/Ch%C3%A2teau_de_Chaumont_(71)_-_1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Rock_stacking4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jpeg"/><Relationship Id="rId5" Type="http://schemas.openxmlformats.org/officeDocument/2006/relationships/hyperlink" Target="http://upload.wikimedia.org/wikipedia/en/d/df/Park_Guell_Tile.jpg" TargetMode="Externa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525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Lecture # 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07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ELEMENTS 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PRINCIPLES OF 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DESIGN &amp; aesthetics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Color</a:t>
            </a:r>
          </a:p>
        </p:txBody>
      </p:sp>
      <p:pic>
        <p:nvPicPr>
          <p:cNvPr id="40963" name="Picture 6" descr="iStock_000009438191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" y="1524000"/>
            <a:ext cx="6878638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838200" y="5715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/>
              <a:t>Colors can affect how humans feel and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9812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+mn-cs"/>
              </a:rPr>
              <a:t>Form:</a:t>
            </a:r>
            <a:r>
              <a:rPr lang="en-US" sz="2800" b="1" dirty="0">
                <a:latin typeface="+mj-lt"/>
                <a:cs typeface="+mn-cs"/>
              </a:rPr>
              <a:t> </a:t>
            </a:r>
            <a:r>
              <a:rPr lang="en-US" sz="2800" dirty="0"/>
              <a:t>(3D)The shape and structure of something as distinguished from its substance or material.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sz="3600" b="1" dirty="0">
                <a:solidFill>
                  <a:srgbClr val="0000FF"/>
                </a:solidFill>
                <a:latin typeface="Arial" charset="0"/>
                <a:cs typeface="+mn-cs"/>
              </a:rPr>
              <a:t>Shape</a:t>
            </a:r>
            <a:r>
              <a:rPr lang="en-US" sz="3200" dirty="0">
                <a:solidFill>
                  <a:srgbClr val="0000FF"/>
                </a:solidFill>
                <a:latin typeface="Arial" charset="0"/>
                <a:cs typeface="+mn-cs"/>
              </a:rPr>
              <a:t>: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800" dirty="0">
                <a:latin typeface="Arial" charset="0"/>
                <a:cs typeface="+mn-cs"/>
              </a:rPr>
              <a:t>(2D)The two-dimensional contour that characterizes an object or area. </a:t>
            </a:r>
            <a:endParaRPr lang="en-US" sz="2400" dirty="0">
              <a:latin typeface="Tahoma" pitchFamily="34" charset="0"/>
              <a:cs typeface="+mn-cs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Form and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Form and Shape</a:t>
            </a:r>
          </a:p>
        </p:txBody>
      </p:sp>
      <p:pic>
        <p:nvPicPr>
          <p:cNvPr id="45059" name="Picture 4" descr="iStock_000002684335XSmall shangha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5338"/>
            <a:ext cx="3429000" cy="3573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571500" y="5913438"/>
            <a:ext cx="320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Oriental Pearl Tower Shanghai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4972050" y="591343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Marie-Elisabeth-Lüders-Haus</a:t>
            </a:r>
          </a:p>
          <a:p>
            <a:pPr eaLnBrk="1" hangingPunct="1"/>
            <a:r>
              <a:rPr lang="en-US" altLang="en-US"/>
              <a:t>Berlin, Germany</a:t>
            </a:r>
          </a:p>
        </p:txBody>
      </p:sp>
      <p:pic>
        <p:nvPicPr>
          <p:cNvPr id="45063" name="Picture 6" descr="\\SERVER\Users\dkennedy\My Documents\My Pictures\Microsoft Clip Organizer\j0438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6169"/>
            <a:ext cx="44577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\\SERVER\Users\dkennedy\My Documents\My Pictures\Microsoft Clip Organizer\j0442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57450"/>
            <a:ext cx="3733800" cy="4202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\\SERVER\Users\dkennedy\My Documents\My Pictures\Microsoft Clip Organizer\j0438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4876800" cy="325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E60702"/>
              </a:solidFill>
            </a:endParaRPr>
          </a:p>
          <a:p>
            <a:pPr algn="ctr" eaLnBrk="1" hangingPunct="1"/>
            <a:endParaRPr lang="en-US" altLang="en-US" sz="3200" dirty="0">
              <a:solidFill>
                <a:srgbClr val="E60702"/>
              </a:solidFill>
            </a:endParaRPr>
          </a:p>
          <a:p>
            <a:r>
              <a:rPr lang="en-US" altLang="en-US" sz="3200" dirty="0"/>
              <a:t>By incorporating the use of space</a:t>
            </a:r>
          </a:p>
          <a:p>
            <a:r>
              <a:rPr lang="en-US" altLang="en-US" sz="3200" dirty="0"/>
              <a:t>in your design, you can enlarge or reduce the visual space.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546100" y="3233738"/>
            <a:ext cx="32766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/>
              <a:t>Types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Open, uncluttered spaces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Cramped, busy spaces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Unused vs. good use of space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Space</a:t>
            </a:r>
          </a:p>
        </p:txBody>
      </p:sp>
      <p:pic>
        <p:nvPicPr>
          <p:cNvPr id="15366" name="Picture 6" descr="iStock_000004013899X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710113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E60702"/>
              </a:solidFill>
            </a:endParaRPr>
          </a:p>
          <a:p>
            <a:pPr algn="ctr" eaLnBrk="1" hangingPunct="1"/>
            <a:endParaRPr lang="en-US" altLang="en-US" sz="3200" dirty="0">
              <a:solidFill>
                <a:srgbClr val="E60702"/>
              </a:solidFill>
            </a:endParaRPr>
          </a:p>
          <a:p>
            <a:r>
              <a:rPr lang="en-US" altLang="en-US" sz="3200" dirty="0"/>
              <a:t>The surface look or feel of something</a:t>
            </a:r>
            <a:r>
              <a:rPr lang="en-US" altLang="en-US" sz="3200" b="1" dirty="0"/>
              <a:t>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14400" y="2514600"/>
            <a:ext cx="7620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u="sng" dirty="0"/>
              <a:t>Smooth Surface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/>
              <a:t>Reflects more light and therefore is a more intense color.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u="sng" dirty="0"/>
              <a:t>Rough Surface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/>
              <a:t>Absorbs more light and therefore appears darker.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Smooth Texture</a:t>
            </a:r>
          </a:p>
        </p:txBody>
      </p:sp>
      <p:pic>
        <p:nvPicPr>
          <p:cNvPr id="51203" name="Picture 4" descr="iStock_000004486960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752600"/>
            <a:ext cx="3962400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1204" name="TextBox 10"/>
          <p:cNvSpPr txBox="1">
            <a:spLocks noChangeArrowheads="1"/>
          </p:cNvSpPr>
          <p:nvPr/>
        </p:nvSpPr>
        <p:spPr bwMode="auto">
          <a:xfrm>
            <a:off x="4191000" y="60960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Exterior metal façade of Disney Concert Hall</a:t>
            </a:r>
          </a:p>
          <a:p>
            <a:pPr eaLnBrk="1" hangingPunct="1"/>
            <a:r>
              <a:rPr lang="en-US" altLang="en-US"/>
              <a:t>Los Angeles</a:t>
            </a:r>
          </a:p>
        </p:txBody>
      </p:sp>
      <p:pic>
        <p:nvPicPr>
          <p:cNvPr id="51206" name="Picture 10" descr="\\SERVER\Users\dkennedy\My Documents\My Pictures\Microsoft Clip Organizer\j04384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0"/>
            <a:ext cx="3446462" cy="422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457200" y="60960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Glass façade of a high rise office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Rough Texture</a:t>
            </a:r>
          </a:p>
        </p:txBody>
      </p:sp>
      <p:pic>
        <p:nvPicPr>
          <p:cNvPr id="53251" name="Picture 6" descr="iStock_000007339140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85" y="3962400"/>
            <a:ext cx="3924515" cy="2611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3252" name="Picture 7" descr="iStock_000011295092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594562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3253" name="TextBox 11"/>
          <p:cNvSpPr txBox="1">
            <a:spLocks noChangeArrowheads="1"/>
          </p:cNvSpPr>
          <p:nvPr/>
        </p:nvSpPr>
        <p:spPr bwMode="auto">
          <a:xfrm>
            <a:off x="260350" y="462121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Park Guell – Barcelona,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FF"/>
              </a:solidFill>
            </a:endParaRPr>
          </a:p>
          <a:p>
            <a:pPr algn="ctr" eaLnBrk="1" hangingPunct="1"/>
            <a:endParaRPr lang="en-US" altLang="en-US" sz="32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dirty="0"/>
              <a:t>The relative lightness or darkness of a color</a:t>
            </a:r>
          </a:p>
          <a:p>
            <a:pPr algn="ctr" eaLnBrk="1" hangingPunct="1"/>
            <a:endParaRPr lang="en-US" altLang="en-US" sz="3200" dirty="0">
              <a:solidFill>
                <a:srgbClr val="0000FF"/>
              </a:solidFill>
            </a:endParaRPr>
          </a:p>
          <a:p>
            <a:pPr algn="ctr" eaLnBrk="1" hangingPunct="1"/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09600" y="3836988"/>
            <a:ext cx="80772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/>
              <a:t>Methods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/>
              <a:t>Shade – Degree of darkness of a color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/>
              <a:t>Tint – A pale or faint variation of a color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09600" y="2438400"/>
            <a:ext cx="7848600" cy="838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Value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800" y="1651000"/>
          <a:ext cx="3946525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8" name="Picture 6" descr="iStock_000008587139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7" y="1513681"/>
            <a:ext cx="7077075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Box 8"/>
          <p:cNvSpPr txBox="1">
            <a:spLocks noChangeArrowheads="1"/>
          </p:cNvSpPr>
          <p:nvPr/>
        </p:nvSpPr>
        <p:spPr bwMode="auto">
          <a:xfrm>
            <a:off x="1941513" y="63246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Downtown buildings in Bangalore,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762000" y="1600200"/>
            <a:ext cx="8077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/>
              <a:t>Principles of design are the rules which should be followed to design anything. Seven principles encompass an interesting design.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65188" y="3962400"/>
            <a:ext cx="3706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Balance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Rhythm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Emphasis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1836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Design </a:t>
            </a:r>
            <a:r>
              <a:rPr lang="en-US" altLang="en-US" sz="4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Principles/ Elements of aesthetics</a:t>
            </a:r>
            <a:endParaRPr lang="en-US" altLang="en-US" sz="4400" b="1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59397" name="TextBox 1"/>
          <p:cNvSpPr txBox="1">
            <a:spLocks noChangeArrowheads="1"/>
          </p:cNvSpPr>
          <p:nvPr/>
        </p:nvSpPr>
        <p:spPr bwMode="auto">
          <a:xfrm>
            <a:off x="4930775" y="3962400"/>
            <a:ext cx="3276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Proportion and scale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Movement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FFFF"/>
                </a:solidFill>
              </a:rPr>
              <a:t>Contrast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Harmony</a:t>
            </a:r>
            <a:endParaRPr lang="en-US" altLang="en-US" sz="2400" dirty="0">
              <a:solidFill>
                <a:srgbClr val="FFFFFF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719138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dirty="0"/>
              <a:t>	</a:t>
            </a:r>
            <a:r>
              <a:rPr lang="en-US" altLang="en-US" sz="3000" dirty="0"/>
              <a:t>Elements of design are the things that are involved in making a design. Six integral components used in the creation of a design are: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282700" y="4038600"/>
            <a:ext cx="32353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Line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Color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Form and Shape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 dirty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486400" y="4038600"/>
            <a:ext cx="2443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Space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Texture 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Value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73088"/>
            <a:ext cx="7772400" cy="7397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Design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477838" y="1600200"/>
            <a:ext cx="83010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6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dirty="0">
                <a:cs typeface="Times New Roman" panose="02020603050405020304" pitchFamily="18" charset="0"/>
              </a:rPr>
              <a:t>Parts of the design are equally distributed to create a sense of stability. Both physical and visual balance exist.</a:t>
            </a:r>
            <a:endParaRPr lang="en-US" altLang="en-US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altLang="en-US" sz="24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u="sng" dirty="0"/>
              <a:t>Types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Symmetrical or formal balance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Asymmetrical or informal balance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Radial balance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Vertical balance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/>
              <a:t>Horizontal balance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altLang="en-US" sz="2400" dirty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22463"/>
            <a:ext cx="8305800" cy="1295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cap="none" dirty="0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	The elements within the design are identical in relation to a centerline or axis.</a:t>
            </a:r>
          </a:p>
        </p:txBody>
      </p:sp>
      <p:sp>
        <p:nvSpPr>
          <p:cNvPr id="63491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2060"/>
                </a:solidFill>
                <a:latin typeface="Agency FB" panose="020B0503020202020204" pitchFamily="34" charset="0"/>
              </a:rPr>
              <a:t>BALANCE</a:t>
            </a:r>
          </a:p>
        </p:txBody>
      </p:sp>
      <p:pic>
        <p:nvPicPr>
          <p:cNvPr id="63492" name="Picture 6" descr="iStock_000005334783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31331"/>
            <a:ext cx="5600700" cy="338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6248400" y="5943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Taj Mahal Mausoleum</a:t>
            </a:r>
          </a:p>
          <a:p>
            <a:pPr eaLnBrk="1" hangingPunct="1"/>
            <a:r>
              <a:rPr lang="en-US" altLang="en-US"/>
              <a:t>Agra, India</a:t>
            </a: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Symmetrical or Formal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33400" y="1338263"/>
            <a:ext cx="815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Asymmetrical or Informal Balance</a:t>
            </a:r>
          </a:p>
          <a:p>
            <a:pPr eaLnBrk="1" hangingPunct="1"/>
            <a:r>
              <a:rPr lang="en-US" altLang="en-US" sz="2400" dirty="0"/>
              <a:t>	Parts of the design are not identical but are equal in visual weight.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3810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Balance</a:t>
            </a:r>
          </a:p>
        </p:txBody>
      </p:sp>
      <p:pic>
        <p:nvPicPr>
          <p:cNvPr id="65540" name="Picture 7" descr="File:Château de Chaumont (71) -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0550"/>
            <a:ext cx="7620000" cy="2952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Box 6"/>
          <p:cNvSpPr txBox="1">
            <a:spLocks noChangeArrowheads="1"/>
          </p:cNvSpPr>
          <p:nvPr/>
        </p:nvSpPr>
        <p:spPr bwMode="auto">
          <a:xfrm>
            <a:off x="6400800" y="6211888"/>
            <a:ext cx="617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Chateau de Chaumont</a:t>
            </a:r>
          </a:p>
          <a:p>
            <a:pPr eaLnBrk="1" hangingPunct="1"/>
            <a:r>
              <a:rPr lang="en-US" altLang="en-US"/>
              <a:t>Saone-et-Loire,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59062"/>
            <a:ext cx="3911600" cy="3132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457200" y="11430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Radial Balance</a:t>
            </a:r>
          </a:p>
          <a:p>
            <a:pPr eaLnBrk="1" hangingPunct="1"/>
            <a:r>
              <a:rPr lang="en-US" altLang="en-US" sz="2400" dirty="0"/>
              <a:t>	Design elements radiate outward from the center.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7375" y="338138"/>
            <a:ext cx="7772400" cy="14573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Balance</a:t>
            </a:r>
          </a:p>
        </p:txBody>
      </p:sp>
      <p:pic>
        <p:nvPicPr>
          <p:cNvPr id="67589" name="Picture 6" descr="\\SERVER\Users\dkennedy\My Documents\My Pictures\Microsoft Clip Organizer\j0442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659062"/>
            <a:ext cx="4013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Box 11"/>
          <p:cNvSpPr txBox="1">
            <a:spLocks noChangeArrowheads="1"/>
          </p:cNvSpPr>
          <p:nvPr/>
        </p:nvSpPr>
        <p:spPr bwMode="auto">
          <a:xfrm>
            <a:off x="4800600" y="59436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Galleria Vittorio Emanuele II</a:t>
            </a:r>
          </a:p>
          <a:p>
            <a:pPr eaLnBrk="1" hangingPunct="1"/>
            <a:r>
              <a:rPr lang="en-US" altLang="en-US"/>
              <a:t>Milan, Italy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815975" y="59436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Dresden Frauenkirche</a:t>
            </a:r>
          </a:p>
          <a:p>
            <a:pPr eaLnBrk="1" hangingPunct="1"/>
            <a:r>
              <a:rPr lang="en-US" altLang="en-US"/>
              <a:t>Deresden, Germay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38150" y="620713"/>
            <a:ext cx="8305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E60702"/>
                </a:solidFill>
              </a:rPr>
              <a:t/>
            </a:r>
            <a:br>
              <a:rPr lang="en-US" altLang="en-US" sz="4400" dirty="0">
                <a:solidFill>
                  <a:srgbClr val="E60702"/>
                </a:solidFill>
              </a:rPr>
            </a:br>
            <a:r>
              <a:rPr lang="en-US" altLang="en-US" sz="3200" dirty="0"/>
              <a:t>Vertical Balance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The top and bottom parts are equal</a:t>
            </a:r>
            <a:r>
              <a:rPr lang="en-US" altLang="en-US" sz="3200" dirty="0"/>
              <a:t>.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Balance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781800" cy="3827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06425" y="1806575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The parts on the left and right sides are equal.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2060"/>
                </a:solidFill>
                <a:latin typeface="Agency FB" panose="020B0503020202020204" pitchFamily="34" charset="0"/>
              </a:rPr>
              <a:t>BALANCE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84163" y="58515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Chi Lin Buddhist Temple and Nunnery</a:t>
            </a:r>
          </a:p>
          <a:p>
            <a:pPr eaLnBrk="1" hangingPunct="1"/>
            <a:r>
              <a:rPr lang="en-US" altLang="en-US" dirty="0"/>
              <a:t>Kowloon City, Hong Kong</a:t>
            </a:r>
          </a:p>
        </p:txBody>
      </p:sp>
      <p:pic>
        <p:nvPicPr>
          <p:cNvPr id="27656" name="Picture 13" descr="iStock_000011081217XSmall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4" y="2719675"/>
            <a:ext cx="3983636" cy="29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Stock_000009253834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51" y="2714625"/>
            <a:ext cx="4267200" cy="292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9975" y="585152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Hearst Castle</a:t>
            </a:r>
          </a:p>
          <a:p>
            <a:pPr eaLnBrk="1" hangingPunct="1"/>
            <a:r>
              <a:rPr lang="en-US" altLang="en-US" dirty="0"/>
              <a:t>San Simeon, California</a:t>
            </a:r>
          </a:p>
        </p:txBody>
      </p:sp>
      <p:sp>
        <p:nvSpPr>
          <p:cNvPr id="71688" name="TextBox 13"/>
          <p:cNvSpPr txBox="1">
            <a:spLocks noChangeArrowheads="1"/>
          </p:cNvSpPr>
          <p:nvPr/>
        </p:nvSpPr>
        <p:spPr bwMode="auto">
          <a:xfrm>
            <a:off x="457200" y="1276350"/>
            <a:ext cx="6553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Horizontal Balance</a:t>
            </a:r>
          </a:p>
          <a:p>
            <a:pPr algn="ctr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603250" y="1676400"/>
            <a:ext cx="8077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200" dirty="0">
                <a:cs typeface="Times New Roman" panose="02020603050405020304" pitchFamily="18" charset="0"/>
              </a:rPr>
              <a:t>Repeated use of line, shape, color, texture or pattern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200" u="sng" dirty="0"/>
              <a:t>Types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Regular rhythm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Flowing rhythm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Progressive rhythm</a:t>
            </a: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450850" y="508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RHYTHM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381000" y="99695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Regular Rhythm</a:t>
            </a:r>
            <a:br>
              <a:rPr lang="en-US" altLang="en-US" sz="3200" dirty="0"/>
            </a:br>
            <a:r>
              <a:rPr lang="en-US" altLang="en-US" sz="2800" dirty="0"/>
              <a:t>An element is repeated at the same repetition or interval each time.</a:t>
            </a:r>
          </a:p>
        </p:txBody>
      </p:sp>
      <p:sp>
        <p:nvSpPr>
          <p:cNvPr id="6041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3388"/>
            <a:ext cx="7772400" cy="14573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Rhythm</a:t>
            </a:r>
          </a:p>
        </p:txBody>
      </p:sp>
      <p:pic>
        <p:nvPicPr>
          <p:cNvPr id="28679" name="Picture 7" descr="\\SERVER\Users\dkennedy\My Documents\My Pictures\Microsoft Clip Organizer\j0444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4850"/>
            <a:ext cx="3810000" cy="26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\\SERVER\Users\dkennedy\My Documents\My Pictures\Microsoft Clip Organizer\j0433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11512"/>
            <a:ext cx="4267200" cy="2690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\\SERVER\Users\dkennedy\My Documents\My Pictures\Microsoft Clip Organizer\j04327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08350"/>
            <a:ext cx="46482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19400" y="61722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Cube house design</a:t>
            </a:r>
          </a:p>
          <a:p>
            <a:pPr eaLnBrk="1" hangingPunct="1"/>
            <a:r>
              <a:rPr lang="en-US" altLang="en-US"/>
              <a:t>Rotterdam, Netherlands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2008188"/>
            <a:ext cx="4038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/>
              <a:t>Flowing Rhythm</a:t>
            </a:r>
            <a:br>
              <a:rPr lang="en-US" altLang="en-US" sz="3200" dirty="0"/>
            </a:br>
            <a:endParaRPr lang="en-US" altLang="en-US" sz="3200" dirty="0"/>
          </a:p>
          <a:p>
            <a:pPr algn="just"/>
            <a:r>
              <a:rPr lang="en-US" altLang="en-US" sz="3200" dirty="0"/>
              <a:t>The beats of the element are random or are at irregular intervals.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Rhythm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625" r="60156"/>
          <a:stretch>
            <a:fillRect/>
          </a:stretch>
        </p:blipFill>
        <p:spPr bwMode="auto">
          <a:xfrm>
            <a:off x="4953000" y="1726367"/>
            <a:ext cx="3674856" cy="4106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Box 1"/>
          <p:cNvSpPr txBox="1">
            <a:spLocks noChangeArrowheads="1"/>
          </p:cNvSpPr>
          <p:nvPr/>
        </p:nvSpPr>
        <p:spPr bwMode="auto">
          <a:xfrm>
            <a:off x="5275263" y="6096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Saint Basil’s Cathedral.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376363"/>
            <a:ext cx="8077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Gradated Rhythm</a:t>
            </a:r>
            <a:br>
              <a:rPr lang="en-US" altLang="en-US" sz="3200" dirty="0"/>
            </a:br>
            <a:r>
              <a:rPr lang="en-US" altLang="en-US" sz="2800" dirty="0"/>
              <a:t>The repeated element is identical with the exception of one detail increasing or decreasing gradually with each repetition.</a:t>
            </a:r>
          </a:p>
          <a:p>
            <a:pPr algn="ctr">
              <a:spcBef>
                <a:spcPct val="50000"/>
              </a:spcBef>
            </a:pPr>
            <a:endParaRPr lang="en-US" altLang="en-US" sz="3200" dirty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4445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Rhythm</a:t>
            </a:r>
          </a:p>
        </p:txBody>
      </p:sp>
      <p:pic>
        <p:nvPicPr>
          <p:cNvPr id="31750" name="Picture 6" descr="File:Rock stacking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4003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3886200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Left: Stack of rocks used as focal point in landscaping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2098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76600" y="5334000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Right: The Chinese Tower English Gardens</a:t>
            </a:r>
          </a:p>
          <a:p>
            <a:pPr eaLnBrk="1" hangingPunct="1"/>
            <a:r>
              <a:rPr lang="en-US" altLang="en-US"/>
              <a:t>Munich, Germany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4114800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609600" y="1828800"/>
            <a:ext cx="8229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dirty="0"/>
              <a:t>Line defines the position and direction of design. It can define shape, convey mood etc. 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200" dirty="0"/>
              <a:t>Types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Vertical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Horizontal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Diagonal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Curved </a:t>
            </a:r>
          </a:p>
        </p:txBody>
      </p:sp>
      <p:sp>
        <p:nvSpPr>
          <p:cNvPr id="921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618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51288"/>
            <a:ext cx="36576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33400" y="1617663"/>
            <a:ext cx="4038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cs typeface="Times New Roman" panose="02020603050405020304" pitchFamily="18" charset="0"/>
              </a:rPr>
              <a:t>The feature in a design that attracts one’s eye – the focal point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/>
              <a:t>  Emphasis can be achieved through size, placement, shape, color, and/or use of lines</a:t>
            </a:r>
          </a:p>
        </p:txBody>
      </p:sp>
      <p:sp>
        <p:nvSpPr>
          <p:cNvPr id="665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Emphasis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3581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Ceiling mosaic in Park Gruell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05488" y="6389688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Mosque - Egypt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01000" y="152400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Wikipedia.org</a:t>
            </a:r>
          </a:p>
        </p:txBody>
      </p:sp>
      <p:pic>
        <p:nvPicPr>
          <p:cNvPr id="32784" name="Picture 16" descr="File:Park Guell Ti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5146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7" grpId="0"/>
      <p:bldP spid="1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55738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Proportion and Scale</a:t>
            </a:r>
            <a:endParaRPr lang="en-US" dirty="0"/>
          </a:p>
        </p:txBody>
      </p:sp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685800" y="1608138"/>
            <a:ext cx="8077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/>
              <a:t>Scale relates to the </a:t>
            </a:r>
            <a:r>
              <a:rPr lang="en-US" altLang="en-US" sz="2800" i="1" dirty="0"/>
              <a:t>size</a:t>
            </a:r>
            <a:r>
              <a:rPr lang="en-US" altLang="en-US" sz="2800" dirty="0"/>
              <a:t> of a design in relation to the height and width of the area in which it is placed.</a:t>
            </a:r>
          </a:p>
          <a:p>
            <a:pPr algn="just"/>
            <a:endParaRPr lang="en-US" altLang="en-US" sz="2800" dirty="0"/>
          </a:p>
          <a:p>
            <a:pPr algn="just"/>
            <a:r>
              <a:rPr lang="en-US" altLang="en-US" sz="2800" dirty="0"/>
              <a:t>Proportion relates to the </a:t>
            </a:r>
            <a:r>
              <a:rPr lang="en-US" altLang="en-US" sz="2800" i="1" dirty="0"/>
              <a:t>parts</a:t>
            </a:r>
            <a:r>
              <a:rPr lang="en-US" altLang="en-US" sz="2800" dirty="0"/>
              <a:t> of the object and how one part relates to another. </a:t>
            </a:r>
          </a:p>
          <a:p>
            <a:pPr algn="just"/>
            <a:r>
              <a:rPr lang="en-US" altLang="en-US" sz="2800" dirty="0"/>
              <a:t>The creative use of color, texture, pattern, and furniture arrangement can create illusions of properly proportioned space.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476250" y="1414463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cs typeface="Times New Roman" panose="02020603050405020304" pitchFamily="18" charset="0"/>
              </a:rPr>
              <a:t>Flow or feeling of action. Diagonal lines can create movement in design</a:t>
            </a:r>
          </a:p>
        </p:txBody>
      </p:sp>
      <p:sp>
        <p:nvSpPr>
          <p:cNvPr id="89091" name="Line 4"/>
          <p:cNvSpPr>
            <a:spLocks noChangeShapeType="1"/>
          </p:cNvSpPr>
          <p:nvPr/>
        </p:nvSpPr>
        <p:spPr bwMode="auto">
          <a:xfrm flipH="1">
            <a:off x="5791200" y="685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Movement</a:t>
            </a:r>
          </a:p>
        </p:txBody>
      </p:sp>
      <p:pic>
        <p:nvPicPr>
          <p:cNvPr id="88069" name="Picture 8" descr="\\SERVER\Users\dkennedy\My Documents\My Pictures\Microsoft Clip Organizer\j0433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43" y="3581400"/>
            <a:ext cx="4038600" cy="2690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8073" name="Picture 5" descr="\\SERVER\Users\dkennedy\My Documents\My Pictures\Microsoft Clip Organizer\j0443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138612" cy="2770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Contrast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57175" y="1654175"/>
            <a:ext cx="42148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</a:rPr>
              <a:t>It refers to the arrangement of opposite elements.  (Light vs dark color, large vs small shape etc.) to create interest. Noticeably different 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</a:rPr>
              <a:t>Can be created with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Color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Proportion and scale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Shape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Texture </a:t>
            </a:r>
          </a:p>
        </p:txBody>
      </p:sp>
      <p:pic>
        <p:nvPicPr>
          <p:cNvPr id="90116" name="Picture 5" descr="iStock_000009620420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35100"/>
            <a:ext cx="3699526" cy="237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0118" name="Picture 3" descr="MPj014905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13" y="4114799"/>
            <a:ext cx="3871913" cy="2570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533400" y="1371600"/>
            <a:ext cx="8135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	It means all parts of the design relate and complement each other. Harmony can be achieved through:</a:t>
            </a:r>
          </a:p>
          <a:p>
            <a:pPr marL="514350" indent="-514350" algn="just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Unity: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It is the quality of wholeness or oneness. It is achieved by the consistent use of lines, color, material, and/or texture within a design.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2. Variety: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All elements are combined to increase visual interest. (Creates Contrast)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5463" y="3937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HARMONY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1081217XSmall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03713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625" r="60156"/>
          <a:stretch>
            <a:fillRect/>
          </a:stretch>
        </p:blipFill>
        <p:spPr bwMode="auto">
          <a:xfrm>
            <a:off x="4724400" y="1752600"/>
            <a:ext cx="415925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2060"/>
                </a:solidFill>
                <a:latin typeface="Agency FB" panose="020B0503020202020204" pitchFamily="34" charset="0"/>
                <a:ea typeface="+mj-ea"/>
                <a:cs typeface="+mj-cs"/>
              </a:rPr>
              <a:t>UNITY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7772400" cy="1455737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Unity</a:t>
            </a:r>
            <a:endParaRPr lang="en-US" sz="4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Picture 2" descr="iStock_000005334783X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52600"/>
            <a:ext cx="7635711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Vertical Lines</a:t>
            </a:r>
          </a:p>
        </p:txBody>
      </p:sp>
      <p:pic>
        <p:nvPicPr>
          <p:cNvPr id="11267" name="Picture 4" descr="\\SERVER\Users\dkennedy\My Documents\My Pictures\Microsoft Clip Organizer\j0442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92" y="2418264"/>
            <a:ext cx="2693998" cy="3291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394450" y="6029325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Skyscraper </a:t>
            </a:r>
          </a:p>
          <a:p>
            <a:pPr eaLnBrk="1" hangingPunct="1"/>
            <a:r>
              <a:rPr lang="en-US" altLang="en-US"/>
              <a:t>Madrid, Spain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200400" y="6010275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Brandenburg Gate </a:t>
            </a:r>
          </a:p>
          <a:p>
            <a:pPr eaLnBrk="1" hangingPunct="1"/>
            <a:r>
              <a:rPr lang="en-US" altLang="en-US"/>
              <a:t>Berlin</a:t>
            </a:r>
          </a:p>
        </p:txBody>
      </p:sp>
      <p:pic>
        <p:nvPicPr>
          <p:cNvPr id="11271" name="Picture 8" descr="\\SERVER\Users\dkennedy\My Documents\My Pictures\Microsoft Clip Organizer\j0432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406119"/>
            <a:ext cx="2438401" cy="326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272" name="Picture 20" descr="iStock_000007108239X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8" y="2417251"/>
            <a:ext cx="2611437" cy="3363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381000" y="6029325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Empire State Building, New York</a:t>
            </a:r>
          </a:p>
        </p:txBody>
      </p:sp>
      <p:sp>
        <p:nvSpPr>
          <p:cNvPr id="28681" name="TextBox 1"/>
          <p:cNvSpPr txBox="1">
            <a:spLocks noChangeArrowheads="1"/>
          </p:cNvSpPr>
          <p:nvPr/>
        </p:nvSpPr>
        <p:spPr bwMode="auto">
          <a:xfrm>
            <a:off x="457200" y="1516063"/>
            <a:ext cx="8686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en-US" altLang="en-US" sz="2400" dirty="0"/>
              <a:t>Represents dignity, formality, stability, and strength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Horizontal Lines</a:t>
            </a:r>
          </a:p>
        </p:txBody>
      </p:sp>
      <p:pic>
        <p:nvPicPr>
          <p:cNvPr id="30723" name="Picture 11" descr="\\SERVER\Users\dkennedy\My Documents\My Pictures\Microsoft Clip Organizer\j0444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3" y="2378641"/>
            <a:ext cx="3571407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317" name="Picture 8" descr="http://upload.wikimedia.org/wikipedia/commons/d/d2/Community_Christian_Church_KC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83273"/>
            <a:ext cx="4232275" cy="289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4419600" y="5592763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Community Christian Church</a:t>
            </a:r>
          </a:p>
          <a:p>
            <a:pPr eaLnBrk="1" hangingPunct="1"/>
            <a:r>
              <a:rPr lang="en-US" altLang="en-US"/>
              <a:t>Kansas City, MO</a:t>
            </a:r>
          </a:p>
          <a:p>
            <a:pPr eaLnBrk="1" hangingPunct="1"/>
            <a:r>
              <a:rPr lang="en-US" altLang="en-US"/>
              <a:t>Architect: Frank Lloyd Wright, 1940</a:t>
            </a: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773113" y="1522413"/>
            <a:ext cx="71405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en-US" altLang="en-US" sz="2400" dirty="0"/>
              <a:t>Represents calm, peace, and relaxation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63525"/>
            <a:ext cx="7772400" cy="14573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Diagonal Lines</a:t>
            </a:r>
          </a:p>
        </p:txBody>
      </p:sp>
      <p:pic>
        <p:nvPicPr>
          <p:cNvPr id="32773" name="Picture 5" descr="\\SERVER\Users\dkennedy\My Documents\My Pictures\Microsoft Clip Organizer\j0443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1"/>
            <a:ext cx="4038600" cy="3010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2774" name="Picture 6" descr="\\SERVER\Users\dkennedy\My Documents\My Pictures\Microsoft Clip Organizer\j0443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1"/>
            <a:ext cx="4038600" cy="3054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8825" y="1303338"/>
            <a:ext cx="7772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en-US" altLang="en-US" sz="2400" dirty="0"/>
              <a:t>Represents action, activity, excitement, and movement</a:t>
            </a:r>
          </a:p>
          <a:p>
            <a:endParaRPr lang="en-US" altLang="en-US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876800" y="55626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Octavio Frias de Oliverira  Bridge in Sao Paulo, Brazil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Curved Lines</a:t>
            </a:r>
          </a:p>
        </p:txBody>
      </p:sp>
      <p:pic>
        <p:nvPicPr>
          <p:cNvPr id="34819" name="Picture 5" descr="iStock_000000793245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038600" cy="2925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631073"/>
            <a:ext cx="40386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143500" y="5726113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Sydney Opera House</a:t>
            </a:r>
          </a:p>
          <a:p>
            <a:pPr eaLnBrk="1" hangingPunct="1"/>
            <a:r>
              <a:rPr lang="en-US" altLang="en-US"/>
              <a:t>Jorn Utzon</a:t>
            </a:r>
          </a:p>
        </p:txBody>
      </p:sp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609600" y="1512888"/>
            <a:ext cx="800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en-US" altLang="en-US" sz="2400" dirty="0"/>
              <a:t>Represents freedom, the natural, having the appearance of softness, and creates a soothing feeling or mood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8600" y="1228725"/>
            <a:ext cx="9220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Color is a property of light. Color has an immediate and profound effect on a design.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Color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334000" y="3505200"/>
            <a:ext cx="1052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©iStockphoto.com </a:t>
            </a:r>
          </a:p>
        </p:txBody>
      </p:sp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625" r="60156"/>
          <a:stretch>
            <a:fillRect/>
          </a:stretch>
        </p:blipFill>
        <p:spPr bwMode="auto">
          <a:xfrm>
            <a:off x="4674394" y="2769509"/>
            <a:ext cx="3424237" cy="3357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6871" name="Picture 10" descr="\\SERVER\Users\dkennedy\My Documents\My Pictures\Microsoft Clip Organizer\j0442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69532"/>
            <a:ext cx="3733800" cy="3157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5091113" y="6245225"/>
            <a:ext cx="2590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Saint Basil’s Cathedral</a:t>
            </a:r>
          </a:p>
          <a:p>
            <a:pPr eaLnBrk="1" hangingPunct="1"/>
            <a:r>
              <a:rPr lang="en-US" altLang="en-US"/>
              <a:t>Moscow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iStock_000005447339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34" y="2011584"/>
            <a:ext cx="4089465" cy="2591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8775" y="4800600"/>
            <a:ext cx="87090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200" dirty="0"/>
              <a:t>Warm Colors				 </a:t>
            </a:r>
            <a:r>
              <a:rPr lang="en-US" altLang="en-US" sz="3200" dirty="0" smtClean="0"/>
              <a:t>Cool </a:t>
            </a:r>
            <a:r>
              <a:rPr lang="en-US" altLang="en-US" sz="3200" dirty="0"/>
              <a:t>Colors</a:t>
            </a:r>
          </a:p>
          <a:p>
            <a:pPr marL="0"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/>
              <a:t>Reds, oranges, yellows		          Blues, purples, greens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4557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Color</a:t>
            </a:r>
          </a:p>
        </p:txBody>
      </p:sp>
      <p:pic>
        <p:nvPicPr>
          <p:cNvPr id="38917" name="Picture 5" descr="iStock_000009620420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37856"/>
            <a:ext cx="4114800" cy="2589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rriculumPPT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CurriculumPPTTemplate</Template>
  <TotalTime>623</TotalTime>
  <Words>1761</Words>
  <Application>Microsoft Office PowerPoint</Application>
  <PresentationFormat>On-screen Show (4:3)</PresentationFormat>
  <Paragraphs>343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CurriculumPPTTemplate</vt:lpstr>
      <vt:lpstr>1_Custom Design</vt:lpstr>
      <vt:lpstr>Celestial</vt:lpstr>
      <vt:lpstr>Lecture # 07 ELEMENTS AND PRINCIPLES OF DESIGN &amp; aesthetics</vt:lpstr>
      <vt:lpstr>Design Elements</vt:lpstr>
      <vt:lpstr>Line</vt:lpstr>
      <vt:lpstr>Vertical Lines</vt:lpstr>
      <vt:lpstr>Horizontal Lines</vt:lpstr>
      <vt:lpstr>Diagonal Lines</vt:lpstr>
      <vt:lpstr>Curved Lines</vt:lpstr>
      <vt:lpstr>Color</vt:lpstr>
      <vt:lpstr>Color</vt:lpstr>
      <vt:lpstr>Color</vt:lpstr>
      <vt:lpstr>Form and Shape</vt:lpstr>
      <vt:lpstr>Form and Shape</vt:lpstr>
      <vt:lpstr>Space</vt:lpstr>
      <vt:lpstr>Texture</vt:lpstr>
      <vt:lpstr>Smooth Texture</vt:lpstr>
      <vt:lpstr>Rough Texture</vt:lpstr>
      <vt:lpstr>Value</vt:lpstr>
      <vt:lpstr>Value</vt:lpstr>
      <vt:lpstr>Design Principles/ Elements of aesthetics</vt:lpstr>
      <vt:lpstr>Balance</vt:lpstr>
      <vt:lpstr> The elements within the design are identical in relation to a centerline or axis.</vt:lpstr>
      <vt:lpstr>Balance</vt:lpstr>
      <vt:lpstr>Balance</vt:lpstr>
      <vt:lpstr>Balance</vt:lpstr>
      <vt:lpstr>Slide 25</vt:lpstr>
      <vt:lpstr>Slide 26</vt:lpstr>
      <vt:lpstr>Rhythm</vt:lpstr>
      <vt:lpstr>Rhythm</vt:lpstr>
      <vt:lpstr>Rhythm</vt:lpstr>
      <vt:lpstr>Emphasis</vt:lpstr>
      <vt:lpstr>Proportion and Scale</vt:lpstr>
      <vt:lpstr>Movement</vt:lpstr>
      <vt:lpstr>Contrast</vt:lpstr>
      <vt:lpstr>HARMONY</vt:lpstr>
      <vt:lpstr>Slide 35</vt:lpstr>
      <vt:lpstr>Unity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and Elements of Design Applied to Architecture</dc:title>
  <dc:subject>CEA - Lesson 1.1 - History of Civil Engineering and Architecture</dc:subject>
  <dc:creator>Amna</dc:creator>
  <cp:lastModifiedBy>AJ</cp:lastModifiedBy>
  <cp:revision>76</cp:revision>
  <dcterms:created xsi:type="dcterms:W3CDTF">2010-03-12T12:44:22Z</dcterms:created>
  <dcterms:modified xsi:type="dcterms:W3CDTF">2019-10-06T16:46:23Z</dcterms:modified>
</cp:coreProperties>
</file>